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8" r:id="rId6"/>
    <p:sldId id="286" r:id="rId7"/>
    <p:sldId id="263" r:id="rId8"/>
    <p:sldId id="264" r:id="rId9"/>
    <p:sldId id="265" r:id="rId10"/>
    <p:sldId id="285" r:id="rId11"/>
    <p:sldId id="288" r:id="rId12"/>
    <p:sldId id="283" r:id="rId13"/>
    <p:sldId id="309" r:id="rId14"/>
    <p:sldId id="303" r:id="rId15"/>
    <p:sldId id="316" r:id="rId16"/>
    <p:sldId id="332" r:id="rId17"/>
    <p:sldId id="333" r:id="rId18"/>
    <p:sldId id="291" r:id="rId19"/>
    <p:sldId id="324" r:id="rId20"/>
    <p:sldId id="293" r:id="rId21"/>
    <p:sldId id="323" r:id="rId22"/>
    <p:sldId id="317" r:id="rId23"/>
    <p:sldId id="326" r:id="rId24"/>
    <p:sldId id="321" r:id="rId25"/>
    <p:sldId id="313" r:id="rId26"/>
    <p:sldId id="334" r:id="rId27"/>
    <p:sldId id="322" r:id="rId28"/>
    <p:sldId id="315" r:id="rId29"/>
    <p:sldId id="327" r:id="rId30"/>
    <p:sldId id="319" r:id="rId31"/>
    <p:sldId id="329" r:id="rId32"/>
    <p:sldId id="328" r:id="rId33"/>
    <p:sldId id="311" r:id="rId34"/>
    <p:sldId id="331" r:id="rId35"/>
    <p:sldId id="302" r:id="rId36"/>
    <p:sldId id="299" r:id="rId37"/>
    <p:sldId id="312" r:id="rId38"/>
    <p:sldId id="310" r:id="rId39"/>
    <p:sldId id="320" r:id="rId40"/>
    <p:sldId id="296" r:id="rId41"/>
    <p:sldId id="325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3AD9D4-7A24-4E63-BBD7-9196483C4CCD}" type="datetimeFigureOut">
              <a:rPr lang="fr-FR" smtClean="0"/>
              <a:pPr/>
              <a:t>18/03/2015</a:t>
            </a:fld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87B872-EA3C-49F7-9B4F-365FDCB3C13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800" dirty="0" smtClean="0"/>
              <a:t>toponymie</a:t>
            </a:r>
            <a:endParaRPr lang="fr-FR" sz="8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849960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r>
              <a:rPr lang="fr-FR" dirty="0" smtClean="0"/>
              <a:t>Toponymie  et mythologie</a:t>
            </a:r>
          </a:p>
          <a:p>
            <a:endParaRPr lang="fr-FR" dirty="0" smtClean="0"/>
          </a:p>
          <a:p>
            <a:r>
              <a:rPr lang="fr-FR" dirty="0" smtClean="0"/>
              <a:t>Jean hugues Blondel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strates de la toponymie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noms « ligures » (hydronymes), ou pré-indo-européens ?</a:t>
            </a:r>
          </a:p>
          <a:p>
            <a:r>
              <a:rPr lang="fr-FR" dirty="0" smtClean="0"/>
              <a:t>Les noms grecs :  Nice…</a:t>
            </a:r>
          </a:p>
          <a:p>
            <a:r>
              <a:rPr lang="fr-FR" dirty="0" smtClean="0"/>
              <a:t>Les noms « celtiques »</a:t>
            </a:r>
          </a:p>
          <a:p>
            <a:r>
              <a:rPr lang="fr-FR" dirty="0" smtClean="0"/>
              <a:t>Les noms latins  en –iacus, -villa…</a:t>
            </a:r>
          </a:p>
          <a:p>
            <a:r>
              <a:rPr lang="fr-FR" dirty="0" smtClean="0"/>
              <a:t>Les noms « germaniques » -curtis, villa &gt; villare, noms en-ing, -heim..</a:t>
            </a:r>
          </a:p>
          <a:p>
            <a:r>
              <a:rPr lang="fr-FR" dirty="0" smtClean="0"/>
              <a:t>Les noms médiévaux ?</a:t>
            </a:r>
          </a:p>
          <a:p>
            <a:r>
              <a:rPr lang="fr-FR" dirty="0" smtClean="0"/>
              <a:t>Les noms modernes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strates… 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Créations médiévales : noms hagiographiques, les  nouveaux habitats, nouveaux sites économiques, géographiques, paroisses et châteaux…</a:t>
            </a:r>
          </a:p>
          <a:p>
            <a:r>
              <a:rPr lang="fr-FR" dirty="0" smtClean="0"/>
              <a:t>L’administration fiscale et notariale : la microtoponymie fixe le paysage et les noms de lieux, en particulier les lieux dits.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faux amis 1 variations….</a:t>
            </a:r>
            <a:endParaRPr lang="fr-FR" dirty="0"/>
          </a:p>
        </p:txBody>
      </p:sp>
      <p:pic>
        <p:nvPicPr>
          <p:cNvPr id="4" name="Espace réservé du contenu 3" descr="AM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4824536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faux amis 2  </a:t>
            </a:r>
            <a:r>
              <a:rPr lang="fr-FR" sz="1600" dirty="0" smtClean="0"/>
              <a:t>(congrès de Vernon)</a:t>
            </a:r>
            <a:endParaRPr lang="fr-FR" sz="1600" dirty="0"/>
          </a:p>
        </p:txBody>
      </p:sp>
      <p:pic>
        <p:nvPicPr>
          <p:cNvPr id="5" name="Espace réservé du contenu 4" descr="lederho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3744416" cy="3528392"/>
          </a:xfrm>
        </p:spPr>
      </p:pic>
      <p:pic>
        <p:nvPicPr>
          <p:cNvPr id="6" name="Espace réservé du contenu 5" descr="culotte de cui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38216" y="2142141"/>
            <a:ext cx="2258568" cy="3534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L’avenir : la microtoponymie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Blandine Vu Microtoponymie et archéologie des paysages à Neuilly-l’Evêque (52)</a:t>
            </a:r>
          </a:p>
          <a:p>
            <a:r>
              <a:rPr lang="fr-FR" dirty="0" smtClean="0"/>
              <a:t>Alain Guerreau Toponymie et nouvelles techniques NRO, n°55, 2013.</a:t>
            </a:r>
          </a:p>
          <a:p>
            <a:pPr lvl="1"/>
            <a:r>
              <a:rPr lang="fr-FR" dirty="0" smtClean="0"/>
              <a:t>IGN et Géoportail : BD-NYME + 1 500 000 noms et près de 6 M de lieux-dits.</a:t>
            </a:r>
          </a:p>
          <a:p>
            <a:pPr lvl="1"/>
            <a:r>
              <a:rPr lang="fr-FR" dirty="0" smtClean="0"/>
              <a:t>Cadastre plus de 10 M de noms?</a:t>
            </a:r>
          </a:p>
          <a:p>
            <a:pPr lvl="1"/>
            <a:r>
              <a:rPr lang="fr-FR" dirty="0" smtClean="0"/>
              <a:t>Meloise 3 pour l’IGN pour la Saone et Loire , 17  sur le seul territoire de la commune de Broyes en 1817…</a:t>
            </a:r>
          </a:p>
          <a:p>
            <a:pPr lvl="1"/>
            <a:r>
              <a:rPr lang="fr-FR" dirty="0" smtClean="0"/>
              <a:t>La critique des strates….et des relations archéologie et peuplement ( le divorce)…</a:t>
            </a:r>
          </a:p>
          <a:p>
            <a:pPr lvl="1"/>
            <a:r>
              <a:rPr lang="fr-FR" dirty="0" smtClean="0"/>
              <a:t>CNRS IGN Ecole des Chartes….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MELOISE  ET  OUCHE</a:t>
            </a:r>
            <a:endParaRPr lang="fr-FR" dirty="0"/>
          </a:p>
        </p:txBody>
      </p:sp>
      <p:pic>
        <p:nvPicPr>
          <p:cNvPr id="4" name="Espace réservé du contenu 3" descr="Fantor  mela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4038600" cy="3528392"/>
          </a:xfrm>
        </p:spPr>
      </p:pic>
      <p:pic>
        <p:nvPicPr>
          <p:cNvPr id="6" name="Espace réservé du contenu 5" descr="Fantor  ourch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05678"/>
            <a:ext cx="4038600" cy="3543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Limites de finage et toponymie </a:t>
            </a:r>
            <a:endParaRPr lang="fr-FR" dirty="0"/>
          </a:p>
        </p:txBody>
      </p:sp>
      <p:pic>
        <p:nvPicPr>
          <p:cNvPr id="8" name="Espace réservé du contenu 7" descr="glaiz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35795" y="1232757"/>
            <a:ext cx="3888434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6" name="Espace réservé du contenu 5" descr="GLAIZAL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0120" y="1646238"/>
            <a:ext cx="334375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L’école des « annales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Henri Pirenne et la Deutschefeindlichkeit… auteur déporté en Allemagne de 14 à 18, jamais réédité ( téléchargeable) fait la « une »  du premier numéro des Annales en 1929, </a:t>
            </a:r>
          </a:p>
          <a:p>
            <a:r>
              <a:rPr lang="fr-FR" sz="2000" dirty="0" smtClean="0"/>
              <a:t>Marc Bloch Les reflexions d’un historien sur quelques travaux de toponymie  Annales 1934…. INTROUVABLE? Toponymie et peuplement 1940. Les caractère originaux histoire rurale française.</a:t>
            </a:r>
          </a:p>
          <a:p>
            <a:r>
              <a:rPr lang="fr-FR" sz="2000" dirty="0" smtClean="0"/>
              <a:t>Lucien Febvre lance Michel Roblin 1951, « le terroir de Paris aux époques gallo-romaines et franque »:synthèse histoire hagiographie archéologie  la toponymie est le reflet de la diffusion linguistique mais pas une chronologie du peuplement, sauf au niveau de la microtoponymie, (et essentiellement descriptive et « économique »…) quand elle n’est pas religieuse… et Falch’un…saint Yves : « fils d’Esus… »</a:t>
            </a:r>
          </a:p>
          <a:p>
            <a:r>
              <a:rPr lang="fr-FR" sz="2000" dirty="0" smtClean="0"/>
              <a:t>La toponymie est   une science annexe de l’histoire….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Karl Ferdinand Werner : chercher l’erreur!</a:t>
            </a:r>
            <a:endParaRPr lang="fr-F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9014"/>
            <a:ext cx="8229600" cy="36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Toponymie : science des noms de lieux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4183677"/>
          </a:xfrm>
        </p:spPr>
        <p:txBody>
          <a:bodyPr/>
          <a:lstStyle/>
          <a:p>
            <a:r>
              <a:rPr lang="fr-FR" dirty="0" smtClean="0"/>
              <a:t>Branche de la linguistique…? (les lois…mais quelle linguistique?)</a:t>
            </a:r>
          </a:p>
          <a:p>
            <a:r>
              <a:rPr lang="fr-FR" dirty="0" smtClean="0"/>
              <a:t>Exigences propres…?</a:t>
            </a:r>
          </a:p>
          <a:p>
            <a:r>
              <a:rPr lang="fr-FR" dirty="0" smtClean="0"/>
              <a:t>Relations avec d’autres disciplines…. (histoire, archéologie…)</a:t>
            </a:r>
          </a:p>
          <a:p>
            <a:r>
              <a:rPr lang="fr-FR" dirty="0" smtClean="0"/>
              <a:t>Publications , Revues, sociétés, Congrès…Enseignements…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chanoine François Falc’hun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Scolarisé en français à l’âge de 9 ans, prêtre (diocèse de Quimper), de santé fragile, linguiste, phonéticien, folkloriste, élève de Sjöstedt, Vendryes, Dauzat, Martinet, Benveniste, successeur de Le Roux à la chaire de breton à Rennes, puis à Brest…</a:t>
            </a:r>
          </a:p>
          <a:p>
            <a:r>
              <a:rPr lang="fr-FR" dirty="0" smtClean="0"/>
              <a:t>« Bête noire » des indépendantistes avant, pendant, et après la seconde guerre mondiale, des linguistes, des toponymistes…, et des celtisants…</a:t>
            </a:r>
          </a:p>
          <a:p>
            <a:r>
              <a:rPr lang="fr-FR" dirty="0" smtClean="0"/>
              <a:t>La désinence gauloise en –ia, et son accentuation en -ges… (-iacus=gallo-latin –ia, et pas -ing, en -enges)…l’article an- : la source= an-de. (l’article « le » des noms de lieux..)</a:t>
            </a:r>
          </a:p>
          <a:p>
            <a:r>
              <a:rPr lang="fr-FR" dirty="0" smtClean="0"/>
              <a:t>Ethnologue, folkloriste séduisant…et  précurseur de la toponymie mythologique… et pourtant linguiste….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hydronymie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noms de fleuves et de rivières Dauzat 1926</a:t>
            </a:r>
          </a:p>
          <a:p>
            <a:r>
              <a:rPr lang="fr-FR" dirty="0" smtClean="0"/>
              <a:t>La thèse de Paul Lebel 1955 (ni peuplement, ni </a:t>
            </a:r>
            <a:r>
              <a:rPr lang="fr-FR" dirty="0" err="1" smtClean="0"/>
              <a:t>proprièté</a:t>
            </a:r>
            <a:r>
              <a:rPr lang="fr-FR" dirty="0" smtClean="0"/>
              <a:t>…)</a:t>
            </a:r>
          </a:p>
          <a:p>
            <a:endParaRPr lang="fr-FR" dirty="0" smtClean="0"/>
          </a:p>
          <a:p>
            <a:r>
              <a:rPr lang="fr-FR" dirty="0" smtClean="0"/>
              <a:t>Les noms de rivières et de fleuves sont des noms celtiques ou préceltiques, latins, germaniques, médiévaux, avec leurs « strates ». </a:t>
            </a:r>
          </a:p>
          <a:p>
            <a:r>
              <a:rPr lang="fr-FR" dirty="0" smtClean="0"/>
              <a:t>Les eaux sont depuis les « origines » l’objet d’un culte: l’hydronymie est une science  linguistique et mythologico-religieuse…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toponymie mythologique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toponymie est une « archéologie » de la mythologie française, fondée par Henri Dontenville…</a:t>
            </a:r>
          </a:p>
          <a:p>
            <a:r>
              <a:rPr lang="fr-FR" dirty="0" smtClean="0"/>
              <a:t>Gargantua, Mélusine, Arthur sont ancrés dans le paysage, comme les mégalithes, et au même titre que les lieux ou « soufflent les esprits »…</a:t>
            </a:r>
          </a:p>
          <a:p>
            <a:r>
              <a:rPr lang="fr-FR" dirty="0" smtClean="0"/>
              <a:t>Topographie mythique et toponymie sont indissociables…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personnages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Les géants : Gargantua, Pigalle, Maury, </a:t>
            </a:r>
            <a:r>
              <a:rPr lang="fr-FR" dirty="0" err="1" smtClean="0"/>
              <a:t>Ysoré</a:t>
            </a:r>
            <a:r>
              <a:rPr lang="fr-FR" dirty="0" smtClean="0"/>
              <a:t>…Arthur.</a:t>
            </a:r>
          </a:p>
          <a:p>
            <a:r>
              <a:rPr lang="fr-FR" dirty="0" smtClean="0"/>
              <a:t> Noms de lieux, noms de dieux..</a:t>
            </a:r>
          </a:p>
          <a:p>
            <a:pPr lvl="1"/>
            <a:r>
              <a:rPr lang="fr-FR" dirty="0" smtClean="0"/>
              <a:t>« la tombe Issoire » et les « noms d’</a:t>
            </a:r>
            <a:r>
              <a:rPr lang="fr-FR" dirty="0" err="1" smtClean="0"/>
              <a:t>esus</a:t>
            </a:r>
            <a:r>
              <a:rPr lang="fr-FR" dirty="0" smtClean="0"/>
              <a:t> »…</a:t>
            </a:r>
          </a:p>
          <a:p>
            <a:pPr lvl="1"/>
            <a:r>
              <a:rPr lang="fr-FR" dirty="0" smtClean="0"/>
              <a:t>Le palet de </a:t>
            </a:r>
            <a:r>
              <a:rPr lang="fr-FR" dirty="0" err="1" smtClean="0"/>
              <a:t>Gangantua</a:t>
            </a:r>
            <a:r>
              <a:rPr lang="fr-FR" dirty="0" smtClean="0"/>
              <a:t>, saint Gorgon, Jargeau…</a:t>
            </a:r>
          </a:p>
          <a:p>
            <a:pPr lvl="1"/>
            <a:r>
              <a:rPr lang="fr-FR" dirty="0" smtClean="0"/>
              <a:t>Sainte Maure de Touraine, le Mas Maury</a:t>
            </a:r>
          </a:p>
          <a:p>
            <a:r>
              <a:rPr lang="fr-FR" dirty="0" smtClean="0"/>
              <a:t>Les fées, Les vouivres : La fée Morgane, Mélusine…La mère </a:t>
            </a:r>
            <a:r>
              <a:rPr lang="fr-FR" dirty="0" err="1" smtClean="0"/>
              <a:t>Engeule</a:t>
            </a:r>
            <a:r>
              <a:rPr lang="fr-FR" dirty="0" smtClean="0"/>
              <a:t>, la </a:t>
            </a:r>
            <a:r>
              <a:rPr lang="fr-FR" dirty="0" err="1" smtClean="0"/>
              <a:t>Buffenie</a:t>
            </a:r>
            <a:endParaRPr lang="fr-FR" dirty="0" smtClean="0"/>
          </a:p>
          <a:p>
            <a:r>
              <a:rPr lang="fr-FR" dirty="0" smtClean="0"/>
              <a:t>Blaise …Gengoult..</a:t>
            </a:r>
          </a:p>
          <a:p>
            <a:r>
              <a:rPr lang="fr-FR" dirty="0" smtClean="0"/>
              <a:t>« dieu »: la Dive, Deuil, </a:t>
            </a:r>
            <a:r>
              <a:rPr lang="fr-FR" dirty="0" err="1" smtClean="0"/>
              <a:t>Deuilly</a:t>
            </a:r>
            <a:r>
              <a:rPr lang="fr-FR" dirty="0" smtClean="0"/>
              <a:t>….le diable!</a:t>
            </a:r>
          </a:p>
          <a:p>
            <a:r>
              <a:rPr lang="fr-FR" dirty="0" err="1" smtClean="0"/>
              <a:t>Sotré</a:t>
            </a:r>
            <a:r>
              <a:rPr lang="fr-FR" dirty="0" smtClean="0"/>
              <a:t>, nains plus ou moins diaboliques…croque mitaines…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Mégalithes, grottes, cavernes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Les mégalithes de l’Oise, palets de Gargantua…. Allée couverte et menhir…</a:t>
            </a:r>
          </a:p>
          <a:p>
            <a:r>
              <a:rPr lang="fr-FR" dirty="0" smtClean="0"/>
              <a:t>Les mythes des cavernes, puits rituels</a:t>
            </a:r>
          </a:p>
          <a:p>
            <a:r>
              <a:rPr lang="fr-FR" dirty="0" smtClean="0"/>
              <a:t>L’antre des nymphes</a:t>
            </a:r>
          </a:p>
          <a:p>
            <a:r>
              <a:rPr lang="fr-FR" dirty="0" smtClean="0"/>
              <a:t>Le trou de saint Patrick (Merdrignac Sergent) comment « voir » saint Patrice sur Loire , saint Patrice de Lisieux  et le trou de saint Patrice à la Neuville champ d’Oissel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Dragons, inondations, et saints.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Saint Romain et les crues de la Seine</a:t>
            </a:r>
          </a:p>
          <a:p>
            <a:r>
              <a:rPr lang="fr-FR" dirty="0" smtClean="0"/>
              <a:t>Saint Arnould et les crues de la Moselle</a:t>
            </a:r>
          </a:p>
          <a:p>
            <a:r>
              <a:rPr lang="fr-FR" dirty="0" smtClean="0"/>
              <a:t>Les crues de la Loire.</a:t>
            </a:r>
          </a:p>
          <a:p>
            <a:pPr lvl="1"/>
            <a:r>
              <a:rPr lang="fr-FR" dirty="0" smtClean="0"/>
              <a:t>Raymond Delavigne et l’Anjou</a:t>
            </a:r>
          </a:p>
          <a:p>
            <a:pPr lvl="1"/>
            <a:r>
              <a:rPr lang="fr-FR" dirty="0" smtClean="0"/>
              <a:t>Saint Dyé sur Loire</a:t>
            </a:r>
          </a:p>
          <a:p>
            <a:r>
              <a:rPr lang="fr-FR" dirty="0" smtClean="0"/>
              <a:t>Le Drac  et la Tarasque  du Rhône</a:t>
            </a:r>
          </a:p>
          <a:p>
            <a:r>
              <a:rPr lang="fr-FR" dirty="0" smtClean="0"/>
              <a:t>Saint Michel, et saint Georges, tueurs de dragons, associés à la Vierge, et à Belenos.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aizal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627781" y="836712"/>
            <a:ext cx="3816423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Navigations, </a:t>
            </a:r>
            <a:r>
              <a:rPr lang="fr-FR" dirty="0" smtClean="0"/>
              <a:t>voyages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Saint Nicolas de Port</a:t>
            </a:r>
          </a:p>
          <a:p>
            <a:r>
              <a:rPr lang="fr-FR" dirty="0" smtClean="0"/>
              <a:t>Saint Christophe</a:t>
            </a:r>
          </a:p>
          <a:p>
            <a:r>
              <a:rPr lang="fr-FR" dirty="0" smtClean="0"/>
              <a:t>Les chemins de saint Jacques …et d’ailleurs…</a:t>
            </a:r>
          </a:p>
          <a:p>
            <a:r>
              <a:rPr lang="fr-FR" dirty="0" smtClean="0"/>
              <a:t>Les noms de lieux en –paire et les chemins de saint </a:t>
            </a:r>
            <a:r>
              <a:rPr lang="fr-FR" dirty="0" err="1" smtClean="0"/>
              <a:t>Diè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Sanctuaires de bords de route, de frontière..</a:t>
            </a:r>
          </a:p>
          <a:p>
            <a:r>
              <a:rPr lang="fr-FR" dirty="0" smtClean="0"/>
              <a:t>Les gués, ponts, les ports…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Hagiographie et toponymie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11200" dirty="0" smtClean="0"/>
              <a:t>« pas de problème » pour la toponymie</a:t>
            </a:r>
          </a:p>
          <a:p>
            <a:r>
              <a:rPr lang="fr-FR" sz="11200" dirty="0" smtClean="0"/>
              <a:t>Les saints successeurs des dieux… Saintyves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1200" dirty="0" smtClean="0"/>
              <a:t>Noms de lieux et saints titulaires de paroisses…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1200" dirty="0" smtClean="0"/>
              <a:t>la  linguistique peine à trouver des « sources toponymiques »….La ressource hagiographique, est immense…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1200" dirty="0" smtClean="0"/>
              <a:t>Mars-Martin-Brice</a:t>
            </a:r>
          </a:p>
          <a:p>
            <a:pPr marL="47498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0900" dirty="0" smtClean="0"/>
              <a:t>Le pays de saint Mars centré sur l’Anjou et « mars </a:t>
            </a:r>
            <a:r>
              <a:rPr lang="fr-FR" sz="10900" dirty="0" err="1" smtClean="0"/>
              <a:t>mullo</a:t>
            </a:r>
            <a:r>
              <a:rPr lang="fr-FR" sz="10900" dirty="0" smtClean="0"/>
              <a:t> »</a:t>
            </a:r>
          </a:p>
          <a:p>
            <a:pPr marL="47498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0900" dirty="0" smtClean="0"/>
              <a:t> (le pas de saint martin sur la roche du Mulot à Bleurville).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1200" dirty="0" smtClean="0"/>
              <a:t> Dombrot = saint Brice, « </a:t>
            </a:r>
            <a:r>
              <a:rPr lang="fr-FR" sz="11200" i="1" dirty="0" smtClean="0"/>
              <a:t>dominus </a:t>
            </a:r>
            <a:r>
              <a:rPr lang="fr-FR" sz="11200" i="1" dirty="0" err="1" smtClean="0"/>
              <a:t>briccius</a:t>
            </a:r>
            <a:r>
              <a:rPr lang="fr-FR" sz="11200" i="1" dirty="0" smtClean="0"/>
              <a:t> </a:t>
            </a:r>
            <a:r>
              <a:rPr lang="fr-FR" sz="11200" dirty="0" smtClean="0"/>
              <a:t>versus </a:t>
            </a:r>
            <a:r>
              <a:rPr lang="fr-FR" sz="11200" i="1" dirty="0" smtClean="0"/>
              <a:t>donno briccio</a:t>
            </a:r>
            <a:r>
              <a:rPr lang="fr-FR" sz="11200" dirty="0" smtClean="0"/>
              <a:t> »  Saint Bresson, Brescia…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fr-FR" sz="11200" dirty="0" smtClean="0"/>
          </a:p>
          <a:p>
            <a:pPr marL="47498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fr-FR" sz="11200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noms du dieu Lug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2800" dirty="0" smtClean="0"/>
              <a:t> Lugdunum : Lyon, </a:t>
            </a:r>
            <a:r>
              <a:rPr lang="fr-FR" sz="2800" dirty="0" err="1" smtClean="0"/>
              <a:t>Loudon</a:t>
            </a:r>
            <a:r>
              <a:rPr lang="fr-FR" sz="2800" dirty="0" smtClean="0"/>
              <a:t>, Loudun, Lion en Beauce, Laon, (4 pour Nègre, entre 25 et 28 pour Guyonvarc’h) mais grâce  au </a:t>
            </a:r>
            <a:r>
              <a:rPr lang="fr-FR" sz="2800" dirty="0" err="1" smtClean="0"/>
              <a:t>patronnage</a:t>
            </a:r>
            <a:r>
              <a:rPr lang="fr-FR" sz="2800" dirty="0" smtClean="0"/>
              <a:t> de saint Pierre aux liens…  J.P.Lelu nous propose  </a:t>
            </a:r>
            <a:r>
              <a:rPr lang="fr-FR" sz="2800" dirty="0" err="1" smtClean="0"/>
              <a:t>Liausson</a:t>
            </a:r>
            <a:r>
              <a:rPr lang="fr-FR" sz="2800" dirty="0" smtClean="0"/>
              <a:t> (34), Delavigne : </a:t>
            </a:r>
            <a:r>
              <a:rPr lang="fr-FR" sz="2800" dirty="0" err="1" smtClean="0"/>
              <a:t>Laudun</a:t>
            </a:r>
            <a:r>
              <a:rPr lang="fr-FR" sz="2800" dirty="0" smtClean="0"/>
              <a:t> (30)…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fr-FR" sz="2800" dirty="0" smtClean="0"/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2800" dirty="0" smtClean="0"/>
              <a:t>Montdidier et ses patrons saint </a:t>
            </a:r>
            <a:r>
              <a:rPr lang="fr-FR" sz="2800" dirty="0" err="1" smtClean="0"/>
              <a:t>Lugle</a:t>
            </a:r>
            <a:r>
              <a:rPr lang="fr-FR" sz="2800" dirty="0" smtClean="0"/>
              <a:t> et saint </a:t>
            </a:r>
            <a:r>
              <a:rPr lang="fr-FR" sz="2800" dirty="0" err="1" smtClean="0"/>
              <a:t>Luglien</a:t>
            </a:r>
            <a:r>
              <a:rPr lang="fr-FR" sz="2800" dirty="0" smtClean="0"/>
              <a:t>…. Un Lugdunum ? ( R. Delavigne)</a:t>
            </a:r>
          </a:p>
          <a:p>
            <a:pPr marL="47498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2800" dirty="0" smtClean="0"/>
              <a:t>Quid de Langres, et de  son </a:t>
            </a:r>
            <a:r>
              <a:rPr lang="fr-FR" sz="2800" dirty="0" err="1" smtClean="0"/>
              <a:t>évangelisateur</a:t>
            </a:r>
            <a:r>
              <a:rPr lang="fr-FR" sz="2800" dirty="0" smtClean="0"/>
              <a:t> saint Didier ? Lion en </a:t>
            </a:r>
            <a:r>
              <a:rPr lang="fr-FR" sz="2800" dirty="0" err="1" smtClean="0"/>
              <a:t>Sulliais</a:t>
            </a:r>
            <a:r>
              <a:rPr lang="fr-FR" sz="2800" dirty="0" smtClean="0"/>
              <a:t> (saint Etienne)? Lion sur Mer(saint Pierre), et 13 lieux-dits « Lion »?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L’origine des noms de lieux de </a:t>
            </a:r>
            <a:r>
              <a:rPr lang="fr-FR" dirty="0"/>
              <a:t>F</a:t>
            </a:r>
            <a:r>
              <a:rPr lang="fr-FR" dirty="0" smtClean="0"/>
              <a:t>rance</a:t>
            </a:r>
            <a:endParaRPr lang="fr-FR" dirty="0"/>
          </a:p>
        </p:txBody>
      </p:sp>
      <p:pic>
        <p:nvPicPr>
          <p:cNvPr id="4" name="Espace réservé du contenu 3" descr="gend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6" y="1646238"/>
            <a:ext cx="301730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Processions, troménies….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 Le pèlerinage de saint Mathurin à </a:t>
            </a:r>
            <a:r>
              <a:rPr lang="fr-FR" dirty="0" err="1" smtClean="0"/>
              <a:t>Larchant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« vert montant » et sainte Austreberthe.</a:t>
            </a:r>
          </a:p>
          <a:p>
            <a:r>
              <a:rPr lang="fr-FR" dirty="0" smtClean="0"/>
              <a:t>La grande troménie de Locronan.</a:t>
            </a:r>
          </a:p>
          <a:p>
            <a:r>
              <a:rPr lang="fr-FR" dirty="0" smtClean="0"/>
              <a:t>Les processions, entrées d’évêques et de reliques à Chartres , Angers….</a:t>
            </a:r>
          </a:p>
          <a:p>
            <a:r>
              <a:rPr lang="fr-FR" dirty="0" smtClean="0"/>
              <a:t>ces « parcours hagiographiques» ont une géographie et une toponymie qui ne doit rien à la proprieté foncière, ni a ses détenteurs…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Passer les « limites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Equoranda</a:t>
            </a:r>
            <a:r>
              <a:rPr lang="fr-FR" dirty="0" smtClean="0"/>
              <a:t> et le culte de saint Eloi (</a:t>
            </a:r>
            <a:r>
              <a:rPr lang="fr-FR" dirty="0" err="1" smtClean="0"/>
              <a:t>P.Lebel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Le congrès  de la SMF d’Avallon :</a:t>
            </a:r>
          </a:p>
          <a:p>
            <a:pPr>
              <a:buNone/>
            </a:pPr>
            <a:r>
              <a:rPr lang="fr-FR" dirty="0" smtClean="0"/>
              <a:t>	sanctuaires de frontières (B.Sergent)</a:t>
            </a:r>
          </a:p>
          <a:p>
            <a:pPr>
              <a:buNone/>
            </a:pPr>
            <a:r>
              <a:rPr lang="fr-FR" dirty="0" smtClean="0"/>
              <a:t>	le diocèse primitif de Lisieux (</a:t>
            </a:r>
            <a:r>
              <a:rPr lang="fr-FR" dirty="0" err="1" smtClean="0"/>
              <a:t>P.Lajoye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	nœuds de branches vives au passage des limites (</a:t>
            </a:r>
            <a:r>
              <a:rPr lang="fr-FR" dirty="0" err="1" smtClean="0"/>
              <a:t>JP.Lelu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Et encore P.Glaizal et les frontières de l’Yonne, R.Delavigne et la forêt d’Yveline…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33550" y="923925"/>
          <a:ext cx="5676900" cy="5010150"/>
        </p:xfrm>
        <a:graphic>
          <a:graphicData uri="http://schemas.openxmlformats.org/presentationml/2006/ole">
            <p:oleObj spid="_x0000_s1026" name="Acrobat Document" r:id="rId3" imgW="7570800" imgH="668160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Réorthe,Ingrande</a:t>
            </a:r>
            <a:r>
              <a:rPr lang="fr-FR" dirty="0" smtClean="0"/>
              <a:t> et saint Mars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Branche vives nouées ou </a:t>
            </a:r>
            <a:r>
              <a:rPr lang="fr-FR" dirty="0" err="1" smtClean="0"/>
              <a:t>redorte</a:t>
            </a:r>
            <a:r>
              <a:rPr lang="fr-FR" dirty="0" smtClean="0"/>
              <a:t>…</a:t>
            </a:r>
            <a:endParaRPr lang="fr-F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31840" y="2420888"/>
          <a:ext cx="2905125" cy="3796258"/>
        </p:xfrm>
        <a:graphic>
          <a:graphicData uri="http://schemas.openxmlformats.org/presentationml/2006/ole">
            <p:oleObj spid="_x0000_s2050" name="Acrobat Document" r:id="rId3" imgW="3874320" imgH="513180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46238"/>
            <a:ext cx="8229600" cy="452596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35696" y="1556792"/>
          <a:ext cx="5472608" cy="4752528"/>
        </p:xfrm>
        <a:graphic>
          <a:graphicData uri="http://schemas.openxmlformats.org/presentationml/2006/ole">
            <p:oleObj spid="_x0000_s3074" name="Acrobat Document" r:id="rId3" imgW="4903200" imgH="4141080" progId="AcroExch.Document.11">
              <p:embed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Nœuds routiers et Mars  </a:t>
            </a:r>
            <a:r>
              <a:rPr lang="fr-FR" i="1" dirty="0" err="1" smtClean="0"/>
              <a:t>sinatis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JP Lelu n’a pas convaincu…</a:t>
            </a:r>
            <a:endParaRPr lang="fr-FR" dirty="0"/>
          </a:p>
        </p:txBody>
      </p:sp>
      <p:pic>
        <p:nvPicPr>
          <p:cNvPr id="4" name="Espace réservé du contenu 3" descr="reo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264696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i="1" dirty="0" smtClean="0"/>
              <a:t>mediolanum</a:t>
            </a:r>
            <a:r>
              <a:rPr lang="fr-FR" dirty="0" smtClean="0"/>
              <a:t> » Yves Vadé</a:t>
            </a:r>
            <a:endParaRPr lang="fr-FR" dirty="0"/>
          </a:p>
        </p:txBody>
      </p:sp>
      <p:pic>
        <p:nvPicPr>
          <p:cNvPr id="4" name="Espace réservé du contenu 3" descr="mediolnu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3050" y="1646238"/>
            <a:ext cx="57579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mediolanum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 liste pour les </a:t>
            </a:r>
            <a:r>
              <a:rPr lang="fr-FR" i="1" dirty="0" smtClean="0"/>
              <a:t>mediolanum ?</a:t>
            </a:r>
            <a:endParaRPr lang="fr-FR" dirty="0" smtClean="0"/>
          </a:p>
          <a:p>
            <a:pPr lvl="1"/>
            <a:r>
              <a:rPr lang="fr-FR" dirty="0" smtClean="0"/>
              <a:t>Attestations antiques?</a:t>
            </a:r>
          </a:p>
          <a:p>
            <a:pPr lvl="1"/>
            <a:r>
              <a:rPr lang="fr-FR" dirty="0" smtClean="0"/>
              <a:t>Comparaisons attestations-noms modernes?</a:t>
            </a:r>
          </a:p>
          <a:p>
            <a:pPr lvl="1"/>
            <a:r>
              <a:rPr lang="fr-FR" dirty="0" smtClean="0"/>
              <a:t>Noms modernes « sonnants » comme les formes modernes des </a:t>
            </a:r>
            <a:r>
              <a:rPr lang="fr-FR" i="1" dirty="0" smtClean="0"/>
              <a:t>mediolanum</a:t>
            </a:r>
            <a:r>
              <a:rPr lang="fr-FR" dirty="0" smtClean="0"/>
              <a:t> attestés?</a:t>
            </a:r>
          </a:p>
          <a:p>
            <a:pPr lvl="1"/>
            <a:r>
              <a:rPr lang="fr-FR" dirty="0" smtClean="0"/>
              <a:t>Intégration dans le « réseau des mediolanum »?</a:t>
            </a:r>
          </a:p>
          <a:p>
            <a:pPr lvl="1"/>
            <a:r>
              <a:rPr lang="fr-FR" dirty="0" smtClean="0"/>
              <a:t>Extension à l’</a:t>
            </a:r>
            <a:r>
              <a:rPr lang="fr-FR" dirty="0" err="1" smtClean="0"/>
              <a:t>europe</a:t>
            </a:r>
            <a:r>
              <a:rPr lang="fr-FR" dirty="0" smtClean="0"/>
              <a:t> celtique? (Allemagne du sud, Autriche, Suisse, </a:t>
            </a:r>
            <a:r>
              <a:rPr lang="fr-FR" dirty="0" err="1" smtClean="0"/>
              <a:t>etc</a:t>
            </a:r>
            <a:r>
              <a:rPr lang="fr-FR" dirty="0" smtClean="0"/>
              <a:t>…)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Carte  d’Allemagne (mediolanum)</a:t>
            </a:r>
            <a:endParaRPr lang="fr-FR" dirty="0"/>
          </a:p>
        </p:txBody>
      </p:sp>
      <p:pic>
        <p:nvPicPr>
          <p:cNvPr id="6" name="Espace réservé du contenu 5" descr="NOMS CELTIQUES D ALLEMAG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511256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Alignements ?</a:t>
            </a:r>
            <a:endParaRPr lang="fr-FR" dirty="0"/>
          </a:p>
        </p:txBody>
      </p:sp>
      <p:pic>
        <p:nvPicPr>
          <p:cNvPr id="4" name="Espace réservé du contenu 3" descr="geoman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3644" y="1854105"/>
            <a:ext cx="5696712" cy="409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précurseurs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Homère Platon </a:t>
            </a:r>
            <a:r>
              <a:rPr lang="fr-FR" dirty="0" err="1" smtClean="0"/>
              <a:t>Isodore</a:t>
            </a:r>
            <a:r>
              <a:rPr lang="fr-FR" dirty="0" smtClean="0"/>
              <a:t> de Séville : Etymologie…</a:t>
            </a:r>
          </a:p>
          <a:p>
            <a:pPr>
              <a:buNone/>
            </a:pPr>
            <a:r>
              <a:rPr lang="fr-FR" dirty="0" smtClean="0"/>
              <a:t>La renaissance et la « fureur étymologique »…</a:t>
            </a:r>
          </a:p>
          <a:p>
            <a:pPr>
              <a:buNone/>
            </a:pP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La guide des chemins de France de Charles Estienne…</a:t>
            </a:r>
          </a:p>
          <a:p>
            <a:pPr>
              <a:buNone/>
            </a:pPr>
            <a:r>
              <a:rPr lang="fr-FR" dirty="0" smtClean="0"/>
              <a:t>La table de Peutinger…l’itinéraire d’Antonin…</a:t>
            </a:r>
          </a:p>
          <a:p>
            <a:pPr>
              <a:buNone/>
            </a:pPr>
            <a:r>
              <a:rPr lang="fr-FR" dirty="0" smtClean="0"/>
              <a:t>Les grands dictionnaires….l’abbé Bullet…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Bilan: Rabelais le premier « critique » de la toponymie…Dame carcasse sonne…de Jacques Merceron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mythologie française et toponymie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229200"/>
          </a:xfrm>
        </p:spPr>
        <p:txBody>
          <a:bodyPr>
            <a:normAutofit fontScale="25000" lnSpcReduction="20000"/>
          </a:bodyPr>
          <a:lstStyle/>
          <a:p>
            <a:r>
              <a:rPr lang="fr-FR" sz="12800" dirty="0" smtClean="0"/>
              <a:t>Mythologie et toponymie : donner un nom à un lieu, prononcer ce nom, ne pas le prononcer « vrai » nom, est un acte mythique créateur de sens…</a:t>
            </a:r>
          </a:p>
          <a:p>
            <a:r>
              <a:rPr lang="fr-FR" sz="12800" dirty="0" smtClean="0"/>
              <a:t>Toponymie et mythologie : ???</a:t>
            </a:r>
          </a:p>
          <a:p>
            <a:pPr lvl="1"/>
            <a:r>
              <a:rPr lang="fr-FR" sz="12800" i="1" dirty="0" smtClean="0"/>
              <a:t>« un nom propre n’a aucun sens » « toponymie-anthroponymie »</a:t>
            </a:r>
          </a:p>
          <a:p>
            <a:pPr lvl="1"/>
            <a:r>
              <a:rPr lang="fr-FR" sz="12800" dirty="0" smtClean="0"/>
              <a:t>C’est la terre qui nomme l’homme, qui lui donne un nom : Nogent le Rotrou et       Rotrou Ier ?</a:t>
            </a:r>
          </a:p>
          <a:p>
            <a:endParaRPr lang="fr-FR" sz="4000" dirty="0" smtClean="0"/>
          </a:p>
          <a:p>
            <a:r>
              <a:rPr lang="fr-FR" sz="4000" smtClean="0"/>
              <a:t>un </a:t>
            </a:r>
            <a:r>
              <a:rPr lang="fr-FR" sz="4000" dirty="0" smtClean="0"/>
              <a:t>nom propre et nom commun  activent-ils les mêmes aires fonctionnelles cérébrales?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Toponymie mythologique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12800" dirty="0" err="1" smtClean="0"/>
              <a:t>Géo-histoire</a:t>
            </a:r>
            <a:r>
              <a:rPr lang="fr-FR" sz="12800" dirty="0" smtClean="0"/>
              <a:t> mythologique…dans le temps et dans l’espace!</a:t>
            </a:r>
          </a:p>
          <a:p>
            <a:pPr marL="29210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2800" dirty="0" smtClean="0"/>
              <a:t> Investissement du paysage par l’homme…et pas seulement de la « linguistique » , ou du peuplement…</a:t>
            </a:r>
          </a:p>
          <a:p>
            <a:pPr marL="29210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2800" dirty="0" smtClean="0"/>
              <a:t>Comparatisme i-e, celtique, grec, latin …Germanique ?</a:t>
            </a:r>
          </a:p>
          <a:p>
            <a:r>
              <a:rPr lang="fr-FR" sz="12800" dirty="0" smtClean="0"/>
              <a:t>Histoire des « religions »…</a:t>
            </a:r>
          </a:p>
          <a:p>
            <a:r>
              <a:rPr lang="fr-FR" sz="12800" dirty="0" smtClean="0"/>
              <a:t>Pluridisciplinarité? (archéologie)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fr-FR" sz="12800" dirty="0" smtClean="0"/>
              <a:t>Faire connaître les apports de la mythologie à la toponymie…</a:t>
            </a:r>
          </a:p>
          <a:p>
            <a:pPr lvl="1"/>
            <a:endParaRPr lang="fr-FR" sz="1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Jules Quicherat</a:t>
            </a:r>
            <a:br>
              <a:rPr lang="fr-FR" dirty="0" smtClean="0"/>
            </a:br>
            <a:r>
              <a:rPr lang="fr-FR" dirty="0" smtClean="0"/>
              <a:t> Henri d’Arbois de Jubainville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Quicherat : chartiste, éditeurs des « procès de Jeanne d’Arc »…De la formation française des anciens noms de lieux.1867</a:t>
            </a:r>
          </a:p>
          <a:p>
            <a:endParaRPr lang="fr-FR" dirty="0" smtClean="0"/>
          </a:p>
          <a:p>
            <a:r>
              <a:rPr lang="fr-FR" dirty="0" smtClean="0"/>
              <a:t>Henri d’Arbois de Jubainville : historien du droit…puis celtisant… Recherches sur l’origine de la propriété foncière et des noms de lieux habités en France 1890…</a:t>
            </a:r>
          </a:p>
          <a:p>
            <a:pPr>
              <a:buNone/>
            </a:pPr>
            <a:r>
              <a:rPr lang="fr-FR" dirty="0" smtClean="0"/>
              <a:t>(Contre Fustel de Coulanges…)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AUGUSTE LONGNON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forme latine est l’habillement le plus ancien sous lequel se rencontrent les noms de lieux…</a:t>
            </a:r>
          </a:p>
          <a:p>
            <a:r>
              <a:rPr lang="fr-FR" dirty="0" smtClean="0"/>
              <a:t>(les noms de lieux ont)… pour auteur tous les peuples qui, successivement, sont venus s’établir dans notre pays, toutes les races victorieuses ou vaincues, dont le mélange a produit la nation française…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toponymie « scientifique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Auguste  Longnon notes de ses cours au Collège de France publiées  entre 1920 et 1929</a:t>
            </a:r>
          </a:p>
          <a:p>
            <a:r>
              <a:rPr lang="fr-FR" dirty="0" smtClean="0"/>
              <a:t>Auguste Vincent </a:t>
            </a:r>
          </a:p>
          <a:p>
            <a:r>
              <a:rPr lang="fr-FR" dirty="0" smtClean="0"/>
              <a:t>Albert Dauzat, linguiste, dialectologue, vulgarisateur, et directeur à l’EPHE…</a:t>
            </a:r>
          </a:p>
          <a:p>
            <a:pPr lvl="1"/>
            <a:r>
              <a:rPr lang="fr-FR" dirty="0" smtClean="0"/>
              <a:t>Les noms de lieux(1926)</a:t>
            </a:r>
          </a:p>
          <a:p>
            <a:pPr lvl="1"/>
            <a:r>
              <a:rPr lang="fr-FR" dirty="0" smtClean="0"/>
              <a:t>La toponymie française (1939) (???)</a:t>
            </a:r>
          </a:p>
          <a:p>
            <a:pPr lvl="1"/>
            <a:r>
              <a:rPr lang="fr-FR" dirty="0" smtClean="0"/>
              <a:t>Les noms de famille de France (1945)</a:t>
            </a:r>
          </a:p>
          <a:p>
            <a:pPr lvl="1"/>
            <a:r>
              <a:rPr lang="fr-FR" dirty="0" smtClean="0"/>
              <a:t>Dict.  Étym. des noms de lieux de France (1963)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toponymie « linguistique»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Charles Rostaing  continuateur de  Dauzat</a:t>
            </a:r>
          </a:p>
          <a:p>
            <a:r>
              <a:rPr lang="fr-FR" dirty="0" smtClean="0"/>
              <a:t>Les synthèses régionales, colloques, congrès, revues…</a:t>
            </a:r>
          </a:p>
          <a:p>
            <a:r>
              <a:rPr lang="fr-FR" dirty="0" smtClean="0"/>
              <a:t>Ernest Nègre Toponymie générale de la France(Droz 1990-1991) et le NPAG…(?)</a:t>
            </a:r>
          </a:p>
          <a:p>
            <a:endParaRPr lang="fr-FR" dirty="0" smtClean="0"/>
          </a:p>
          <a:p>
            <a:r>
              <a:rPr lang="fr-FR" dirty="0" smtClean="0"/>
              <a:t>Stéphane Gendron 2003</a:t>
            </a:r>
          </a:p>
          <a:p>
            <a:r>
              <a:rPr lang="fr-FR" dirty="0" smtClean="0"/>
              <a:t>Xavier Delamarre …Noms de lieux celtiques de l’Europe ancienne 2012. Noms de personnes celtiques d’après l’épigraphie, et dictionnaire de la langue gauloise 2003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« matériel » toponymique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Dictionnaire de l’ancienne langue française de Frédéric Godefroy. Du Cange</a:t>
            </a:r>
          </a:p>
          <a:p>
            <a:r>
              <a:rPr lang="fr-FR" dirty="0" smtClean="0"/>
              <a:t>Emile Littré et Algirdas Julien Greimas dictionnaire de l’ancien Français</a:t>
            </a:r>
          </a:p>
          <a:p>
            <a:r>
              <a:rPr lang="fr-FR" dirty="0" smtClean="0"/>
              <a:t>Alt deutsches Namenbuch. NPAG…</a:t>
            </a:r>
          </a:p>
          <a:p>
            <a:r>
              <a:rPr lang="fr-FR" dirty="0" smtClean="0"/>
              <a:t>Franz. </a:t>
            </a:r>
            <a:r>
              <a:rPr lang="fr-FR" dirty="0" err="1" smtClean="0"/>
              <a:t>Etymo</a:t>
            </a:r>
            <a:r>
              <a:rPr lang="fr-FR" dirty="0" smtClean="0"/>
              <a:t>.  Wörterbuch Von Wartburg</a:t>
            </a:r>
          </a:p>
          <a:p>
            <a:r>
              <a:rPr lang="fr-FR" dirty="0" smtClean="0"/>
              <a:t>ATLIF et  dictionnaire de Grimm</a:t>
            </a:r>
          </a:p>
          <a:p>
            <a:r>
              <a:rPr lang="fr-FR" dirty="0" smtClean="0"/>
              <a:t>Dictionnaires topographiques</a:t>
            </a:r>
          </a:p>
          <a:p>
            <a:r>
              <a:rPr lang="fr-FR" dirty="0" smtClean="0"/>
              <a:t>Archives , sources historiques, </a:t>
            </a:r>
            <a:r>
              <a:rPr lang="fr-FR" dirty="0" err="1" smtClean="0"/>
              <a:t>hgiographiques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Cadastre, IGN.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1465</TotalTime>
  <Words>1038</Words>
  <Application>Microsoft Office PowerPoint</Application>
  <PresentationFormat>Affichage à l'écran (4:3)</PresentationFormat>
  <Paragraphs>186</Paragraphs>
  <Slides>41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Fonderie</vt:lpstr>
      <vt:lpstr>Acrobat Document</vt:lpstr>
      <vt:lpstr>toponymie</vt:lpstr>
      <vt:lpstr>Toponymie : science des noms de lieux</vt:lpstr>
      <vt:lpstr>L’origine des noms de lieux de France</vt:lpstr>
      <vt:lpstr>Les précurseurs</vt:lpstr>
      <vt:lpstr>Jules Quicherat  Henri d’Arbois de Jubainville</vt:lpstr>
      <vt:lpstr>AUGUSTE LONGNON</vt:lpstr>
      <vt:lpstr>La toponymie « scientifique »</vt:lpstr>
      <vt:lpstr>La toponymie « linguistique»</vt:lpstr>
      <vt:lpstr>Le « matériel » toponymique </vt:lpstr>
      <vt:lpstr>Les strates de la toponymie</vt:lpstr>
      <vt:lpstr>Les strates… suite</vt:lpstr>
      <vt:lpstr>Les faux amis 1 variations….</vt:lpstr>
      <vt:lpstr>Les faux amis 2  (congrès de Vernon)</vt:lpstr>
      <vt:lpstr>L’avenir : la microtoponymie</vt:lpstr>
      <vt:lpstr>MELOISE  ET  OUCHE</vt:lpstr>
      <vt:lpstr>Limites de finage et toponymie </vt:lpstr>
      <vt:lpstr>Diapositive 17</vt:lpstr>
      <vt:lpstr>L’école des « annales »</vt:lpstr>
      <vt:lpstr>Karl Ferdinand Werner : chercher l’erreur!</vt:lpstr>
      <vt:lpstr>Le chanoine François Falc’hun</vt:lpstr>
      <vt:lpstr>hydronymie</vt:lpstr>
      <vt:lpstr>La toponymie mythologique</vt:lpstr>
      <vt:lpstr>Les « personnages »</vt:lpstr>
      <vt:lpstr>Mégalithes, grottes, cavernes</vt:lpstr>
      <vt:lpstr>Dragons, inondations, et saints.</vt:lpstr>
      <vt:lpstr>Diapositive 26</vt:lpstr>
      <vt:lpstr>Navigations, voyages</vt:lpstr>
      <vt:lpstr>Hagiographie et toponymie</vt:lpstr>
      <vt:lpstr>Les noms du dieu Lug</vt:lpstr>
      <vt:lpstr>Processions, troménies….</vt:lpstr>
      <vt:lpstr>Passer les « limites »</vt:lpstr>
      <vt:lpstr>Diapositive 32</vt:lpstr>
      <vt:lpstr>La Réorthe,Ingrande et saint Mars</vt:lpstr>
      <vt:lpstr>Nœuds routiers et Mars  sinatis</vt:lpstr>
      <vt:lpstr>JP Lelu n’a pas convaincu…</vt:lpstr>
      <vt:lpstr>« mediolanum » Yves Vadé</vt:lpstr>
      <vt:lpstr>Les « mediolanum »</vt:lpstr>
      <vt:lpstr>Carte  d’Allemagne (mediolanum)</vt:lpstr>
      <vt:lpstr>Alignements ?</vt:lpstr>
      <vt:lpstr>mythologie française et toponymie</vt:lpstr>
      <vt:lpstr>Toponymie mythologique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toponymie</dc:title>
  <dc:creator>MyPc</dc:creator>
  <cp:lastModifiedBy>Cinélegende</cp:lastModifiedBy>
  <cp:revision>145</cp:revision>
  <dcterms:created xsi:type="dcterms:W3CDTF">2015-02-04T11:09:08Z</dcterms:created>
  <dcterms:modified xsi:type="dcterms:W3CDTF">2015-03-18T11:36:15Z</dcterms:modified>
</cp:coreProperties>
</file>